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1"/>
  </p:notesMasterIdLst>
  <p:sldIdLst>
    <p:sldId id="256" r:id="rId2"/>
    <p:sldId id="257" r:id="rId3"/>
    <p:sldId id="272" r:id="rId4"/>
    <p:sldId id="296" r:id="rId5"/>
    <p:sldId id="299" r:id="rId6"/>
    <p:sldId id="306" r:id="rId7"/>
    <p:sldId id="308" r:id="rId8"/>
    <p:sldId id="309" r:id="rId9"/>
    <p:sldId id="266" r:id="rId10"/>
  </p:sldIdLst>
  <p:sldSz cx="9144000" cy="5143500" type="screen16x9"/>
  <p:notesSz cx="6858000" cy="9144000"/>
  <p:embeddedFontLst>
    <p:embeddedFont>
      <p:font typeface="Aptos Narrow" panose="020B0004020202020204" pitchFamily="34" charset="0"/>
      <p:regular r:id="rId12"/>
      <p:bold r:id="rId13"/>
      <p:italic r:id="rId14"/>
      <p:boldItalic r:id="rId15"/>
    </p:embeddedFont>
    <p:embeddedFont>
      <p:font typeface="Montserrat ExtraBold" panose="00000900000000000000" pitchFamily="2" charset="0"/>
      <p:bold r:id="rId16"/>
      <p:bold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Sora SemiBold" panose="020B0604020202020204" charset="0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728C97-D416-402F-A4CA-08EEF018CB81}">
  <a:tblStyle styleId="{5C728C97-D416-402F-A4CA-08EEF018CB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6B6609A-AA65-47F6-A406-B9431B6C672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59" autoAdjust="0"/>
    <p:restoredTop sz="95380" autoAdjust="0"/>
  </p:normalViewPr>
  <p:slideViewPr>
    <p:cSldViewPr snapToGrid="0">
      <p:cViewPr varScale="1">
        <p:scale>
          <a:sx n="146" d="100"/>
          <a:sy n="146" d="100"/>
        </p:scale>
        <p:origin x="9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23a928357b5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23a928357b5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7624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2371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39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842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a928357b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23a928357b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869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23a928357b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23a928357b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24800" y="905875"/>
            <a:ext cx="6360300" cy="25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24800" y="3671850"/>
            <a:ext cx="6360300" cy="431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-125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495950" y="-125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6083675" y="-125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5724075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flipH="1">
            <a:off x="5364075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7344000" y="-125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164400" y="4604000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884000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244000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flipH="1">
            <a:off x="2349200" y="460400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20000" y="-180125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-10000" y="487400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144000" y="539500"/>
            <a:ext cx="360000" cy="1476000"/>
            <a:chOff x="0" y="3128000"/>
            <a:chExt cx="360000" cy="1476000"/>
          </a:xfrm>
        </p:grpSpPr>
        <p:sp>
          <p:nvSpPr>
            <p:cNvPr id="24" name="Google Shape;24;p2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8639950" y="3128000"/>
            <a:ext cx="360000" cy="1476000"/>
            <a:chOff x="0" y="3128000"/>
            <a:chExt cx="360000" cy="1476000"/>
          </a:xfrm>
        </p:grpSpPr>
        <p:sp>
          <p:nvSpPr>
            <p:cNvPr id="35" name="Google Shape;35;p2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"/>
          <p:cNvSpPr/>
          <p:nvPr/>
        </p:nvSpPr>
        <p:spPr>
          <a:xfrm flipH="1">
            <a:off x="8496000" y="500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"/>
          <p:cNvSpPr/>
          <p:nvPr/>
        </p:nvSpPr>
        <p:spPr>
          <a:xfrm flipH="1">
            <a:off x="50" y="500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flipH="1">
            <a:off x="8640000" y="3128375"/>
            <a:ext cx="360000" cy="1476000"/>
            <a:chOff x="0" y="3128000"/>
            <a:chExt cx="360000" cy="1476000"/>
          </a:xfrm>
        </p:grpSpPr>
        <p:sp>
          <p:nvSpPr>
            <p:cNvPr id="161" name="Google Shape;161;p6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6"/>
          <p:cNvGrpSpPr/>
          <p:nvPr/>
        </p:nvGrpSpPr>
        <p:grpSpPr>
          <a:xfrm flipH="1">
            <a:off x="144050" y="539875"/>
            <a:ext cx="360000" cy="1476000"/>
            <a:chOff x="0" y="3128000"/>
            <a:chExt cx="360000" cy="1476000"/>
          </a:xfrm>
        </p:grpSpPr>
        <p:sp>
          <p:nvSpPr>
            <p:cNvPr id="172" name="Google Shape;172;p6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6"/>
          <p:cNvSpPr/>
          <p:nvPr/>
        </p:nvSpPr>
        <p:spPr>
          <a:xfrm flipH="1">
            <a:off x="6083675" y="4604000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"/>
          <p:cNvSpPr/>
          <p:nvPr/>
        </p:nvSpPr>
        <p:spPr>
          <a:xfrm flipH="1">
            <a:off x="5724075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6"/>
          <p:cNvSpPr/>
          <p:nvPr/>
        </p:nvSpPr>
        <p:spPr>
          <a:xfrm flipH="1">
            <a:off x="5364075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6"/>
          <p:cNvSpPr/>
          <p:nvPr/>
        </p:nvSpPr>
        <p:spPr>
          <a:xfrm flipH="1">
            <a:off x="7344000" y="487400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6"/>
          <p:cNvSpPr/>
          <p:nvPr/>
        </p:nvSpPr>
        <p:spPr>
          <a:xfrm flipH="1">
            <a:off x="7884000" y="-125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"/>
          <p:cNvSpPr/>
          <p:nvPr/>
        </p:nvSpPr>
        <p:spPr>
          <a:xfrm flipH="1">
            <a:off x="7524400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 flipH="1">
            <a:off x="7164400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6"/>
          <p:cNvSpPr/>
          <p:nvPr/>
        </p:nvSpPr>
        <p:spPr>
          <a:xfrm flipH="1">
            <a:off x="2359200" y="-180125"/>
            <a:ext cx="720000" cy="72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3923750" y="460400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0" y="-125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6"/>
          <p:cNvGrpSpPr/>
          <p:nvPr/>
        </p:nvGrpSpPr>
        <p:grpSpPr>
          <a:xfrm>
            <a:off x="1079600" y="4694000"/>
            <a:ext cx="1476000" cy="360000"/>
            <a:chOff x="6948000" y="4694000"/>
            <a:chExt cx="1476000" cy="360000"/>
          </a:xfrm>
        </p:grpSpPr>
        <p:sp>
          <p:nvSpPr>
            <p:cNvPr id="193" name="Google Shape;193;p6"/>
            <p:cNvSpPr/>
            <p:nvPr/>
          </p:nvSpPr>
          <p:spPr>
            <a:xfrm>
              <a:off x="694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730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766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802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838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694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730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766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802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838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39" name="Google Shape;239;p8"/>
          <p:cNvSpPr/>
          <p:nvPr/>
        </p:nvSpPr>
        <p:spPr>
          <a:xfrm>
            <a:off x="0" y="-125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8"/>
          <p:cNvSpPr/>
          <p:nvPr/>
        </p:nvSpPr>
        <p:spPr>
          <a:xfrm>
            <a:off x="8495950" y="-125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8"/>
          <p:cNvGrpSpPr/>
          <p:nvPr/>
        </p:nvGrpSpPr>
        <p:grpSpPr>
          <a:xfrm>
            <a:off x="8639950" y="3128000"/>
            <a:ext cx="360000" cy="1476000"/>
            <a:chOff x="0" y="3128000"/>
            <a:chExt cx="360000" cy="1476000"/>
          </a:xfrm>
        </p:grpSpPr>
        <p:sp>
          <p:nvSpPr>
            <p:cNvPr id="242" name="Google Shape;242;p8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" name="Google Shape;252;p8"/>
          <p:cNvSpPr/>
          <p:nvPr/>
        </p:nvSpPr>
        <p:spPr>
          <a:xfrm flipH="1">
            <a:off x="6083675" y="-125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8"/>
          <p:cNvSpPr/>
          <p:nvPr/>
        </p:nvSpPr>
        <p:spPr>
          <a:xfrm flipH="1">
            <a:off x="5724075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8"/>
          <p:cNvSpPr/>
          <p:nvPr/>
        </p:nvSpPr>
        <p:spPr>
          <a:xfrm flipH="1">
            <a:off x="5364075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8"/>
          <p:cNvSpPr/>
          <p:nvPr/>
        </p:nvSpPr>
        <p:spPr>
          <a:xfrm flipH="1">
            <a:off x="7344000" y="-125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8"/>
          <p:cNvSpPr/>
          <p:nvPr/>
        </p:nvSpPr>
        <p:spPr>
          <a:xfrm>
            <a:off x="7164400" y="4604000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8"/>
          <p:cNvSpPr/>
          <p:nvPr/>
        </p:nvSpPr>
        <p:spPr>
          <a:xfrm>
            <a:off x="7884000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8"/>
          <p:cNvSpPr/>
          <p:nvPr/>
        </p:nvSpPr>
        <p:spPr>
          <a:xfrm>
            <a:off x="8244000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/>
          <p:nvPr/>
        </p:nvSpPr>
        <p:spPr>
          <a:xfrm flipH="1">
            <a:off x="2349200" y="460400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720000" y="-180125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>
            <a:off x="-10000" y="487400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8"/>
          <p:cNvGrpSpPr/>
          <p:nvPr/>
        </p:nvGrpSpPr>
        <p:grpSpPr>
          <a:xfrm>
            <a:off x="144000" y="539500"/>
            <a:ext cx="360000" cy="1476000"/>
            <a:chOff x="0" y="3128000"/>
            <a:chExt cx="360000" cy="1476000"/>
          </a:xfrm>
        </p:grpSpPr>
        <p:sp>
          <p:nvSpPr>
            <p:cNvPr id="263" name="Google Shape;263;p8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subTitle" idx="1"/>
          </p:nvPr>
        </p:nvSpPr>
        <p:spPr>
          <a:xfrm>
            <a:off x="2135550" y="3308575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9"/>
          <p:cNvSpPr/>
          <p:nvPr/>
        </p:nvSpPr>
        <p:spPr>
          <a:xfrm flipH="1">
            <a:off x="8496000" y="-125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9"/>
          <p:cNvSpPr/>
          <p:nvPr/>
        </p:nvSpPr>
        <p:spPr>
          <a:xfrm flipH="1">
            <a:off x="50" y="-125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9"/>
          <p:cNvSpPr/>
          <p:nvPr/>
        </p:nvSpPr>
        <p:spPr>
          <a:xfrm>
            <a:off x="2520325" y="-125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9"/>
          <p:cNvSpPr/>
          <p:nvPr/>
        </p:nvSpPr>
        <p:spPr>
          <a:xfrm>
            <a:off x="3239925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9"/>
          <p:cNvSpPr/>
          <p:nvPr/>
        </p:nvSpPr>
        <p:spPr>
          <a:xfrm>
            <a:off x="3599925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9"/>
          <p:cNvSpPr/>
          <p:nvPr/>
        </p:nvSpPr>
        <p:spPr>
          <a:xfrm>
            <a:off x="0" y="-125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9"/>
          <p:cNvSpPr/>
          <p:nvPr/>
        </p:nvSpPr>
        <p:spPr>
          <a:xfrm flipH="1">
            <a:off x="5362875" y="4604000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9"/>
          <p:cNvSpPr/>
          <p:nvPr/>
        </p:nvSpPr>
        <p:spPr>
          <a:xfrm flipH="1">
            <a:off x="5003275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9"/>
          <p:cNvSpPr/>
          <p:nvPr/>
        </p:nvSpPr>
        <p:spPr>
          <a:xfrm flipH="1">
            <a:off x="4643275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9"/>
          <p:cNvSpPr/>
          <p:nvPr/>
        </p:nvSpPr>
        <p:spPr>
          <a:xfrm>
            <a:off x="720000" y="460400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9"/>
          <p:cNvSpPr/>
          <p:nvPr/>
        </p:nvSpPr>
        <p:spPr>
          <a:xfrm flipH="1">
            <a:off x="7704000" y="-180125"/>
            <a:ext cx="720000" cy="72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9"/>
          <p:cNvSpPr/>
          <p:nvPr/>
        </p:nvSpPr>
        <p:spPr>
          <a:xfrm flipH="1">
            <a:off x="6624000" y="487400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9"/>
          <p:cNvGrpSpPr/>
          <p:nvPr/>
        </p:nvGrpSpPr>
        <p:grpSpPr>
          <a:xfrm flipH="1">
            <a:off x="8640000" y="539500"/>
            <a:ext cx="360000" cy="1476000"/>
            <a:chOff x="0" y="3128000"/>
            <a:chExt cx="360000" cy="1476000"/>
          </a:xfrm>
        </p:grpSpPr>
        <p:sp>
          <p:nvSpPr>
            <p:cNvPr id="289" name="Google Shape;289;p9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9"/>
          <p:cNvGrpSpPr/>
          <p:nvPr/>
        </p:nvGrpSpPr>
        <p:grpSpPr>
          <a:xfrm flipH="1">
            <a:off x="144050" y="3128000"/>
            <a:ext cx="360000" cy="1476000"/>
            <a:chOff x="0" y="3128000"/>
            <a:chExt cx="360000" cy="1476000"/>
          </a:xfrm>
        </p:grpSpPr>
        <p:sp>
          <p:nvSpPr>
            <p:cNvPr id="300" name="Google Shape;300;p9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9"/>
          <p:cNvGrpSpPr/>
          <p:nvPr/>
        </p:nvGrpSpPr>
        <p:grpSpPr>
          <a:xfrm flipH="1">
            <a:off x="1871400" y="4694000"/>
            <a:ext cx="1476000" cy="360000"/>
            <a:chOff x="10206025" y="3558750"/>
            <a:chExt cx="1476000" cy="360000"/>
          </a:xfrm>
        </p:grpSpPr>
        <p:sp>
          <p:nvSpPr>
            <p:cNvPr id="311" name="Google Shape;311;p9"/>
            <p:cNvSpPr/>
            <p:nvPr/>
          </p:nvSpPr>
          <p:spPr>
            <a:xfrm>
              <a:off x="1164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1128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092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1056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1020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1164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1128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1092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1056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1020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1"/>
          <p:cNvSpPr txBox="1">
            <a:spLocks noGrp="1"/>
          </p:cNvSpPr>
          <p:nvPr>
            <p:ph type="title" hasCustomPrompt="1"/>
          </p:nvPr>
        </p:nvSpPr>
        <p:spPr>
          <a:xfrm>
            <a:off x="2502000" y="1725900"/>
            <a:ext cx="41400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26" name="Google Shape;326;p11"/>
          <p:cNvSpPr txBox="1">
            <a:spLocks noGrp="1"/>
          </p:cNvSpPr>
          <p:nvPr>
            <p:ph type="subTitle" idx="1"/>
          </p:nvPr>
        </p:nvSpPr>
        <p:spPr>
          <a:xfrm>
            <a:off x="2502000" y="2986500"/>
            <a:ext cx="414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0" y="500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8495950" y="500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 flipH="1">
            <a:off x="6083675" y="4604000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 flipH="1">
            <a:off x="5724075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 flipH="1">
            <a:off x="5364075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 flipH="1">
            <a:off x="7344000" y="487400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3241125" y="-125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3960725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4320725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 flipH="1">
            <a:off x="7704000" y="-180125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720000" y="460400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720000" y="-125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" name="Google Shape;339;p11"/>
          <p:cNvGrpSpPr/>
          <p:nvPr/>
        </p:nvGrpSpPr>
        <p:grpSpPr>
          <a:xfrm>
            <a:off x="144000" y="3128375"/>
            <a:ext cx="360000" cy="1476000"/>
            <a:chOff x="0" y="3128000"/>
            <a:chExt cx="360000" cy="1476000"/>
          </a:xfrm>
        </p:grpSpPr>
        <p:sp>
          <p:nvSpPr>
            <p:cNvPr id="340" name="Google Shape;340;p11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11"/>
          <p:cNvGrpSpPr/>
          <p:nvPr/>
        </p:nvGrpSpPr>
        <p:grpSpPr>
          <a:xfrm>
            <a:off x="8639950" y="539875"/>
            <a:ext cx="360000" cy="1476000"/>
            <a:chOff x="0" y="3128000"/>
            <a:chExt cx="360000" cy="1476000"/>
          </a:xfrm>
        </p:grpSpPr>
        <p:sp>
          <p:nvSpPr>
            <p:cNvPr id="351" name="Google Shape;351;p11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1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11"/>
          <p:cNvGrpSpPr/>
          <p:nvPr/>
        </p:nvGrpSpPr>
        <p:grpSpPr>
          <a:xfrm>
            <a:off x="5796600" y="89875"/>
            <a:ext cx="1476000" cy="360000"/>
            <a:chOff x="10206025" y="3558750"/>
            <a:chExt cx="1476000" cy="360000"/>
          </a:xfrm>
        </p:grpSpPr>
        <p:sp>
          <p:nvSpPr>
            <p:cNvPr id="362" name="Google Shape;362;p11"/>
            <p:cNvSpPr/>
            <p:nvPr/>
          </p:nvSpPr>
          <p:spPr>
            <a:xfrm>
              <a:off x="1164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1128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1092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1056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10206025" y="3558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1"/>
            <p:cNvSpPr/>
            <p:nvPr/>
          </p:nvSpPr>
          <p:spPr>
            <a:xfrm>
              <a:off x="1164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1"/>
            <p:cNvSpPr/>
            <p:nvPr/>
          </p:nvSpPr>
          <p:spPr>
            <a:xfrm>
              <a:off x="1128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1092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1056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10206025" y="388275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_1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5872200" y="539500"/>
            <a:ext cx="2551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5"/>
          <p:cNvSpPr txBox="1">
            <a:spLocks noGrp="1"/>
          </p:cNvSpPr>
          <p:nvPr>
            <p:ph type="subTitle" idx="1"/>
          </p:nvPr>
        </p:nvSpPr>
        <p:spPr>
          <a:xfrm>
            <a:off x="5872200" y="1647700"/>
            <a:ext cx="25518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5"/>
          <p:cNvSpPr/>
          <p:nvPr/>
        </p:nvSpPr>
        <p:spPr>
          <a:xfrm>
            <a:off x="0" y="-125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5"/>
          <p:cNvSpPr/>
          <p:nvPr/>
        </p:nvSpPr>
        <p:spPr>
          <a:xfrm>
            <a:off x="8495950" y="-125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15"/>
          <p:cNvGrpSpPr/>
          <p:nvPr/>
        </p:nvGrpSpPr>
        <p:grpSpPr>
          <a:xfrm>
            <a:off x="8639950" y="539500"/>
            <a:ext cx="360000" cy="1476000"/>
            <a:chOff x="0" y="3128000"/>
            <a:chExt cx="360000" cy="1476000"/>
          </a:xfrm>
        </p:grpSpPr>
        <p:sp>
          <p:nvSpPr>
            <p:cNvPr id="482" name="Google Shape;482;p15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15"/>
          <p:cNvSpPr/>
          <p:nvPr/>
        </p:nvSpPr>
        <p:spPr>
          <a:xfrm>
            <a:off x="-10000" y="487400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15"/>
          <p:cNvGrpSpPr/>
          <p:nvPr/>
        </p:nvGrpSpPr>
        <p:grpSpPr>
          <a:xfrm>
            <a:off x="144000" y="3128000"/>
            <a:ext cx="360000" cy="1476000"/>
            <a:chOff x="0" y="3128000"/>
            <a:chExt cx="360000" cy="1476000"/>
          </a:xfrm>
        </p:grpSpPr>
        <p:sp>
          <p:nvSpPr>
            <p:cNvPr id="494" name="Google Shape;494;p15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" name="Google Shape;504;p15"/>
          <p:cNvSpPr/>
          <p:nvPr/>
        </p:nvSpPr>
        <p:spPr>
          <a:xfrm>
            <a:off x="7344000" y="-180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2"/>
          <p:cNvSpPr/>
          <p:nvPr/>
        </p:nvSpPr>
        <p:spPr>
          <a:xfrm flipH="1">
            <a:off x="6076000" y="-180125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2"/>
          <p:cNvSpPr/>
          <p:nvPr/>
        </p:nvSpPr>
        <p:spPr>
          <a:xfrm flipH="1">
            <a:off x="8496000" y="500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2"/>
          <p:cNvSpPr/>
          <p:nvPr/>
        </p:nvSpPr>
        <p:spPr>
          <a:xfrm flipH="1">
            <a:off x="50" y="500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22"/>
          <p:cNvGrpSpPr/>
          <p:nvPr/>
        </p:nvGrpSpPr>
        <p:grpSpPr>
          <a:xfrm flipH="1">
            <a:off x="8640000" y="3128375"/>
            <a:ext cx="360000" cy="1476000"/>
            <a:chOff x="0" y="3128000"/>
            <a:chExt cx="360000" cy="1476000"/>
          </a:xfrm>
        </p:grpSpPr>
        <p:sp>
          <p:nvSpPr>
            <p:cNvPr id="803" name="Google Shape;803;p22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2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2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2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2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2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2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2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2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" name="Google Shape;813;p22"/>
          <p:cNvGrpSpPr/>
          <p:nvPr/>
        </p:nvGrpSpPr>
        <p:grpSpPr>
          <a:xfrm flipH="1">
            <a:off x="1691150" y="89875"/>
            <a:ext cx="1476000" cy="360000"/>
            <a:chOff x="6948000" y="4694000"/>
            <a:chExt cx="1476000" cy="360000"/>
          </a:xfrm>
        </p:grpSpPr>
        <p:sp>
          <p:nvSpPr>
            <p:cNvPr id="814" name="Google Shape;814;p22"/>
            <p:cNvSpPr/>
            <p:nvPr/>
          </p:nvSpPr>
          <p:spPr>
            <a:xfrm>
              <a:off x="694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2"/>
            <p:cNvSpPr/>
            <p:nvPr/>
          </p:nvSpPr>
          <p:spPr>
            <a:xfrm>
              <a:off x="730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2"/>
            <p:cNvSpPr/>
            <p:nvPr/>
          </p:nvSpPr>
          <p:spPr>
            <a:xfrm>
              <a:off x="766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2"/>
            <p:cNvSpPr/>
            <p:nvPr/>
          </p:nvSpPr>
          <p:spPr>
            <a:xfrm>
              <a:off x="802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2"/>
            <p:cNvSpPr/>
            <p:nvPr/>
          </p:nvSpPr>
          <p:spPr>
            <a:xfrm>
              <a:off x="838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2"/>
            <p:cNvSpPr/>
            <p:nvPr/>
          </p:nvSpPr>
          <p:spPr>
            <a:xfrm>
              <a:off x="694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2"/>
            <p:cNvSpPr/>
            <p:nvPr/>
          </p:nvSpPr>
          <p:spPr>
            <a:xfrm>
              <a:off x="730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2"/>
            <p:cNvSpPr/>
            <p:nvPr/>
          </p:nvSpPr>
          <p:spPr>
            <a:xfrm>
              <a:off x="766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2"/>
            <p:cNvSpPr/>
            <p:nvPr/>
          </p:nvSpPr>
          <p:spPr>
            <a:xfrm>
              <a:off x="802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2"/>
            <p:cNvSpPr/>
            <p:nvPr/>
          </p:nvSpPr>
          <p:spPr>
            <a:xfrm>
              <a:off x="838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4" name="Google Shape;824;p22"/>
          <p:cNvSpPr/>
          <p:nvPr/>
        </p:nvSpPr>
        <p:spPr>
          <a:xfrm>
            <a:off x="0" y="-125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22"/>
          <p:cNvSpPr/>
          <p:nvPr/>
        </p:nvSpPr>
        <p:spPr>
          <a:xfrm>
            <a:off x="719600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22"/>
          <p:cNvSpPr/>
          <p:nvPr/>
        </p:nvSpPr>
        <p:spPr>
          <a:xfrm>
            <a:off x="1079600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22"/>
          <p:cNvSpPr/>
          <p:nvPr/>
        </p:nvSpPr>
        <p:spPr>
          <a:xfrm flipH="1">
            <a:off x="7354000" y="-125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22"/>
          <p:cNvSpPr/>
          <p:nvPr/>
        </p:nvSpPr>
        <p:spPr>
          <a:xfrm flipH="1">
            <a:off x="7894000" y="4604000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22"/>
          <p:cNvSpPr/>
          <p:nvPr/>
        </p:nvSpPr>
        <p:spPr>
          <a:xfrm flipH="1">
            <a:off x="7534400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2"/>
          <p:cNvSpPr/>
          <p:nvPr/>
        </p:nvSpPr>
        <p:spPr>
          <a:xfrm flipH="1">
            <a:off x="7174400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22"/>
          <p:cNvSpPr/>
          <p:nvPr/>
        </p:nvSpPr>
        <p:spPr>
          <a:xfrm>
            <a:off x="2359200" y="460400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2"/>
          <p:cNvSpPr/>
          <p:nvPr/>
        </p:nvSpPr>
        <p:spPr>
          <a:xfrm flipH="1">
            <a:off x="0" y="487400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2"/>
          <p:cNvGrpSpPr/>
          <p:nvPr/>
        </p:nvGrpSpPr>
        <p:grpSpPr>
          <a:xfrm flipH="1">
            <a:off x="144050" y="3128375"/>
            <a:ext cx="360000" cy="1476000"/>
            <a:chOff x="0" y="3128000"/>
            <a:chExt cx="360000" cy="1476000"/>
          </a:xfrm>
        </p:grpSpPr>
        <p:sp>
          <p:nvSpPr>
            <p:cNvPr id="834" name="Google Shape;834;p22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2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2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2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2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2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2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2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2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2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23"/>
          <p:cNvSpPr/>
          <p:nvPr/>
        </p:nvSpPr>
        <p:spPr>
          <a:xfrm flipH="1">
            <a:off x="8496000" y="500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23"/>
          <p:cNvSpPr/>
          <p:nvPr/>
        </p:nvSpPr>
        <p:spPr>
          <a:xfrm flipH="1">
            <a:off x="50" y="500"/>
            <a:ext cx="648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7" name="Google Shape;847;p23"/>
          <p:cNvGrpSpPr/>
          <p:nvPr/>
        </p:nvGrpSpPr>
        <p:grpSpPr>
          <a:xfrm flipH="1">
            <a:off x="8640000" y="3128375"/>
            <a:ext cx="360000" cy="1476000"/>
            <a:chOff x="0" y="3128000"/>
            <a:chExt cx="360000" cy="1476000"/>
          </a:xfrm>
        </p:grpSpPr>
        <p:sp>
          <p:nvSpPr>
            <p:cNvPr id="848" name="Google Shape;848;p23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3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3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3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3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3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3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3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3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3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8" name="Google Shape;858;p23"/>
          <p:cNvGrpSpPr/>
          <p:nvPr/>
        </p:nvGrpSpPr>
        <p:grpSpPr>
          <a:xfrm flipH="1">
            <a:off x="144050" y="539875"/>
            <a:ext cx="360000" cy="1476000"/>
            <a:chOff x="0" y="3128000"/>
            <a:chExt cx="360000" cy="1476000"/>
          </a:xfrm>
        </p:grpSpPr>
        <p:sp>
          <p:nvSpPr>
            <p:cNvPr id="859" name="Google Shape;859;p23"/>
            <p:cNvSpPr/>
            <p:nvPr/>
          </p:nvSpPr>
          <p:spPr>
            <a:xfrm>
              <a:off x="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3"/>
            <p:cNvSpPr/>
            <p:nvPr/>
          </p:nvSpPr>
          <p:spPr>
            <a:xfrm>
              <a:off x="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3"/>
            <p:cNvSpPr/>
            <p:nvPr/>
          </p:nvSpPr>
          <p:spPr>
            <a:xfrm>
              <a:off x="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3"/>
            <p:cNvSpPr/>
            <p:nvPr/>
          </p:nvSpPr>
          <p:spPr>
            <a:xfrm>
              <a:off x="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3"/>
            <p:cNvSpPr/>
            <p:nvPr/>
          </p:nvSpPr>
          <p:spPr>
            <a:xfrm>
              <a:off x="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3"/>
            <p:cNvSpPr/>
            <p:nvPr/>
          </p:nvSpPr>
          <p:spPr>
            <a:xfrm>
              <a:off x="324000" y="312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3"/>
            <p:cNvSpPr/>
            <p:nvPr/>
          </p:nvSpPr>
          <p:spPr>
            <a:xfrm>
              <a:off x="324000" y="348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324000" y="384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324000" y="420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324000" y="456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9" name="Google Shape;869;p23"/>
          <p:cNvSpPr/>
          <p:nvPr/>
        </p:nvSpPr>
        <p:spPr>
          <a:xfrm flipH="1">
            <a:off x="6083675" y="4604000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3"/>
          <p:cNvSpPr/>
          <p:nvPr/>
        </p:nvSpPr>
        <p:spPr>
          <a:xfrm flipH="1">
            <a:off x="5724075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3"/>
          <p:cNvSpPr/>
          <p:nvPr/>
        </p:nvSpPr>
        <p:spPr>
          <a:xfrm flipH="1">
            <a:off x="5364075" y="496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3"/>
          <p:cNvSpPr/>
          <p:nvPr/>
        </p:nvSpPr>
        <p:spPr>
          <a:xfrm flipH="1">
            <a:off x="7344000" y="487400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3"/>
          <p:cNvSpPr/>
          <p:nvPr/>
        </p:nvSpPr>
        <p:spPr>
          <a:xfrm flipH="1">
            <a:off x="7884000" y="-125"/>
            <a:ext cx="540000" cy="5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23"/>
          <p:cNvSpPr/>
          <p:nvPr/>
        </p:nvSpPr>
        <p:spPr>
          <a:xfrm flipH="1">
            <a:off x="7524400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23"/>
          <p:cNvSpPr/>
          <p:nvPr/>
        </p:nvSpPr>
        <p:spPr>
          <a:xfrm flipH="1">
            <a:off x="7164400" y="-125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3"/>
          <p:cNvSpPr/>
          <p:nvPr/>
        </p:nvSpPr>
        <p:spPr>
          <a:xfrm flipH="1">
            <a:off x="2359200" y="-180125"/>
            <a:ext cx="720000" cy="72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3"/>
          <p:cNvSpPr/>
          <p:nvPr/>
        </p:nvSpPr>
        <p:spPr>
          <a:xfrm>
            <a:off x="3923750" y="460400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3"/>
          <p:cNvSpPr/>
          <p:nvPr/>
        </p:nvSpPr>
        <p:spPr>
          <a:xfrm>
            <a:off x="0" y="-125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9" name="Google Shape;879;p23"/>
          <p:cNvGrpSpPr/>
          <p:nvPr/>
        </p:nvGrpSpPr>
        <p:grpSpPr>
          <a:xfrm>
            <a:off x="1079600" y="4694000"/>
            <a:ext cx="1476000" cy="360000"/>
            <a:chOff x="6948000" y="4694000"/>
            <a:chExt cx="1476000" cy="360000"/>
          </a:xfrm>
        </p:grpSpPr>
        <p:sp>
          <p:nvSpPr>
            <p:cNvPr id="880" name="Google Shape;880;p23"/>
            <p:cNvSpPr/>
            <p:nvPr/>
          </p:nvSpPr>
          <p:spPr>
            <a:xfrm>
              <a:off x="694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3"/>
            <p:cNvSpPr/>
            <p:nvPr/>
          </p:nvSpPr>
          <p:spPr>
            <a:xfrm>
              <a:off x="730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3"/>
            <p:cNvSpPr/>
            <p:nvPr/>
          </p:nvSpPr>
          <p:spPr>
            <a:xfrm>
              <a:off x="766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3"/>
            <p:cNvSpPr/>
            <p:nvPr/>
          </p:nvSpPr>
          <p:spPr>
            <a:xfrm>
              <a:off x="802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3"/>
            <p:cNvSpPr/>
            <p:nvPr/>
          </p:nvSpPr>
          <p:spPr>
            <a:xfrm>
              <a:off x="8388000" y="5018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3"/>
            <p:cNvSpPr/>
            <p:nvPr/>
          </p:nvSpPr>
          <p:spPr>
            <a:xfrm>
              <a:off x="694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3"/>
            <p:cNvSpPr/>
            <p:nvPr/>
          </p:nvSpPr>
          <p:spPr>
            <a:xfrm>
              <a:off x="730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3"/>
            <p:cNvSpPr/>
            <p:nvPr/>
          </p:nvSpPr>
          <p:spPr>
            <a:xfrm>
              <a:off x="766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3"/>
            <p:cNvSpPr/>
            <p:nvPr/>
          </p:nvSpPr>
          <p:spPr>
            <a:xfrm>
              <a:off x="802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3"/>
            <p:cNvSpPr/>
            <p:nvPr/>
          </p:nvSpPr>
          <p:spPr>
            <a:xfrm>
              <a:off x="8388000" y="4694000"/>
              <a:ext cx="36000" cy="36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ExtraBold"/>
              <a:buNone/>
              <a:defRPr sz="3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5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7" r:id="rId5"/>
    <p:sldLayoutId id="2147483658" r:id="rId6"/>
    <p:sldLayoutId id="2147483661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fiducoldex@fiducoldex.com.co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correspondencia@fiducoldex.com.c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27"/>
          <p:cNvSpPr txBox="1">
            <a:spLocks noGrp="1"/>
          </p:cNvSpPr>
          <p:nvPr>
            <p:ph type="ctrTitle"/>
          </p:nvPr>
        </p:nvSpPr>
        <p:spPr>
          <a:xfrm>
            <a:off x="952230" y="930584"/>
            <a:ext cx="6360300" cy="15245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dirty="0"/>
              <a:t>VENTA DE INMUEBLES</a:t>
            </a:r>
            <a:endParaRPr dirty="0">
              <a:solidFill>
                <a:schemeClr val="lt2"/>
              </a:solidFill>
            </a:endParaRPr>
          </a:p>
        </p:txBody>
      </p:sp>
      <p:cxnSp>
        <p:nvCxnSpPr>
          <p:cNvPr id="902" name="Google Shape;902;p27"/>
          <p:cNvCxnSpPr>
            <a:cxnSpLocks/>
          </p:cNvCxnSpPr>
          <p:nvPr/>
        </p:nvCxnSpPr>
        <p:spPr>
          <a:xfrm>
            <a:off x="1054679" y="2594164"/>
            <a:ext cx="6233575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2DA57ADC-92AF-D33E-F2FC-924D4F91F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  <p:sp>
        <p:nvSpPr>
          <p:cNvPr id="7" name="Google Shape;900;p27">
            <a:extLst>
              <a:ext uri="{FF2B5EF4-FFF2-40B4-BE49-F238E27FC236}">
                <a16:creationId xmlns:a16="http://schemas.microsoft.com/office/drawing/2014/main" id="{E7D7E7BC-2EAD-3C4C-A909-3AC250DE7BE8}"/>
              </a:ext>
            </a:extLst>
          </p:cNvPr>
          <p:cNvSpPr txBox="1">
            <a:spLocks/>
          </p:cNvSpPr>
          <p:nvPr/>
        </p:nvSpPr>
        <p:spPr>
          <a:xfrm>
            <a:off x="952230" y="2842701"/>
            <a:ext cx="6540995" cy="166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0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s-MX" sz="2000" b="1" dirty="0">
                <a:solidFill>
                  <a:srgbClr val="00529B"/>
                </a:solidFill>
              </a:rPr>
              <a:t>88553 ENCARGO FIDUCIARIO INTERNACIONAL COMPAÑÍA DE FINANCIAMIENTO</a:t>
            </a:r>
          </a:p>
          <a:p>
            <a:pPr algn="ctr"/>
            <a:endParaRPr lang="es-MX" sz="2000" b="1" dirty="0">
              <a:solidFill>
                <a:srgbClr val="00529B"/>
              </a:solidFill>
            </a:endParaRPr>
          </a:p>
          <a:p>
            <a:pPr algn="ctr"/>
            <a:r>
              <a:rPr lang="es-MX" sz="2000" b="1" dirty="0">
                <a:solidFill>
                  <a:srgbClr val="00529B"/>
                </a:solidFill>
              </a:rPr>
              <a:t>88733 PAR INTERNACIONAL CIA FINANCIAMIENTO</a:t>
            </a:r>
          </a:p>
        </p:txBody>
      </p:sp>
      <p:pic>
        <p:nvPicPr>
          <p:cNvPr id="10" name="Imagen 9" descr="Un hombre en traje con la mano en la cara&#10;&#10;Descripción generada automáticamente con confianza media">
            <a:extLst>
              <a:ext uri="{FF2B5EF4-FFF2-40B4-BE49-F238E27FC236}">
                <a16:creationId xmlns:a16="http://schemas.microsoft.com/office/drawing/2014/main" id="{7781779E-F2E7-6F6C-AEAC-A9B99013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256" y="861636"/>
            <a:ext cx="2490998" cy="1662472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28"/>
          <p:cNvSpPr txBox="1">
            <a:spLocks noGrp="1"/>
          </p:cNvSpPr>
          <p:nvPr>
            <p:ph type="title"/>
          </p:nvPr>
        </p:nvSpPr>
        <p:spPr>
          <a:xfrm>
            <a:off x="645986" y="2061652"/>
            <a:ext cx="7852028" cy="2429428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dirty="0"/>
              <a:t>Tienen a su cargo la administración y enajenación de los bienes inmuebles de propiedad de la extinta Internacional Compañía de Financiamiento, y los que posteriormente ingresen, detallados a continuación, con la finalidad de atender el pago de acreencias a favor de cada uno de los acreedores vinculados con esa Entidad. </a:t>
            </a:r>
            <a:br>
              <a:rPr lang="es-MX" sz="2200" b="1" dirty="0"/>
            </a:br>
            <a:br>
              <a:rPr lang="es-MX" sz="2200" b="1" dirty="0"/>
            </a:br>
            <a:endParaRPr lang="es-MX" sz="2200" b="1" dirty="0"/>
          </a:p>
        </p:txBody>
      </p:sp>
      <p:sp>
        <p:nvSpPr>
          <p:cNvPr id="3" name="Google Shape;900;p27">
            <a:extLst>
              <a:ext uri="{FF2B5EF4-FFF2-40B4-BE49-F238E27FC236}">
                <a16:creationId xmlns:a16="http://schemas.microsoft.com/office/drawing/2014/main" id="{326401DA-DF6F-E83D-8BAA-CE05CF2745C2}"/>
              </a:ext>
            </a:extLst>
          </p:cNvPr>
          <p:cNvSpPr txBox="1">
            <a:spLocks/>
          </p:cNvSpPr>
          <p:nvPr/>
        </p:nvSpPr>
        <p:spPr>
          <a:xfrm>
            <a:off x="645986" y="1002573"/>
            <a:ext cx="7852028" cy="81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0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ontserrat ExtraBold"/>
              <a:buNone/>
              <a:defRPr sz="5200" b="0" i="0" u="none" strike="noStrike" cap="none">
                <a:solidFill>
                  <a:srgbClr val="19191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s-MX" sz="2000" b="1" dirty="0">
                <a:solidFill>
                  <a:srgbClr val="00529B"/>
                </a:solidFill>
              </a:rPr>
              <a:t>EL ENCARGO FIDUCIARIO INTERNACIONAL COMPAÑÍA DE FINANCIAMIENTO Y EL PAR INTERNACIONAL CIA FINANCIAMIENTO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38FDC5-6B92-2582-1889-16425D359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3"/>
          <p:cNvPicPr preferRelativeResize="0"/>
          <p:nvPr/>
        </p:nvPicPr>
        <p:blipFill rotWithShape="1">
          <a:blip r:embed="rId3"/>
          <a:srcRect l="20744" r="20744"/>
          <a:stretch/>
        </p:blipFill>
        <p:spPr>
          <a:xfrm>
            <a:off x="3597300" y="0"/>
            <a:ext cx="2209474" cy="2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3"/>
          <p:cNvPicPr preferRelativeResize="0"/>
          <p:nvPr/>
        </p:nvPicPr>
        <p:blipFill rotWithShape="1">
          <a:blip r:embed="rId4"/>
          <a:srcRect l="4033" r="4033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5"/>
          <a:srcRect l="8608" r="8608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CHÍA - CUNDINAMARCA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09897"/>
            <a:ext cx="2541026" cy="20569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Casa ubicada en el municipio de chía calle 2 sur, vía cerrada, aproximadamente a 92 metros al oriente de la carrera 5 A, vereda la Balsa.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Precio: Mil trescientos cuarenta y siete millones setenta mil pesos m/cte. ($1,347,070,000).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Metraje: Lote 1,034 m², casa 315 m², parqueadero 25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43"/>
          <p:cNvPicPr preferRelativeResize="0"/>
          <p:nvPr/>
        </p:nvPicPr>
        <p:blipFill>
          <a:blip r:embed="rId3"/>
          <a:srcRect t="1933" b="1933"/>
          <a:stretch/>
        </p:blipFill>
        <p:spPr>
          <a:xfrm>
            <a:off x="3597300" y="0"/>
            <a:ext cx="2209474" cy="28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43"/>
          <p:cNvPicPr preferRelativeResize="0"/>
          <p:nvPr/>
        </p:nvPicPr>
        <p:blipFill rotWithShape="1">
          <a:blip r:embed="rId4"/>
          <a:srcRect l="8475" t="-3084" r="7878" b="3084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5"/>
          <a:srcRect t="14017" b="14017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BARRANQUILLA - ATLÁNTICO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Local ubicado en la urbanización Villa Country que hacen parte de la unidad del Edificio </a:t>
            </a:r>
            <a:r>
              <a:rPr lang="es-MX" sz="1050" dirty="0" err="1"/>
              <a:t>World</a:t>
            </a:r>
            <a:r>
              <a:rPr lang="es-MX" sz="1050" dirty="0"/>
              <a:t> </a:t>
            </a:r>
            <a:r>
              <a:rPr lang="es-MX" sz="1050" dirty="0" err="1"/>
              <a:t>Trade</a:t>
            </a:r>
            <a:r>
              <a:rPr lang="es-MX" sz="1050" dirty="0"/>
              <a:t> Center en la ciudad de Barranquilla – Atlántico Local A7-A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/>
            <a:r>
              <a:rPr lang="es-MX" sz="1050" dirty="0"/>
              <a:t>Precio: Doscientos setenta y un millón ochocientos treinta mil pesos m/cte. ($</a:t>
            </a:r>
            <a:r>
              <a:rPr lang="es-CO" sz="1050" dirty="0"/>
              <a:t>271.830.000</a:t>
            </a:r>
            <a:r>
              <a:rPr lang="es-MX" sz="1050" dirty="0"/>
              <a:t>,00 )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Metraje: 65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3240000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5316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Google Shape;1078;p43"/>
          <p:cNvPicPr preferRelativeResize="0"/>
          <p:nvPr/>
        </p:nvPicPr>
        <p:blipFill>
          <a:blip r:embed="rId3"/>
          <a:srcRect l="15578" r="15578"/>
          <a:stretch/>
        </p:blipFill>
        <p:spPr>
          <a:xfrm>
            <a:off x="720000" y="539500"/>
            <a:ext cx="2801099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43"/>
          <p:cNvPicPr preferRelativeResize="0"/>
          <p:nvPr/>
        </p:nvPicPr>
        <p:blipFill rotWithShape="1">
          <a:blip r:embed="rId4"/>
          <a:srcRect t="854" b="854"/>
          <a:stretch/>
        </p:blipFill>
        <p:spPr>
          <a:xfrm>
            <a:off x="3597300" y="2908300"/>
            <a:ext cx="4826701" cy="169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BARRANQUILLA - ATLÁNTICO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50" dirty="0"/>
              <a:t>Habitación hotelera No. 2006: Unidad habitacional que hace parte del Edificio Camino Real P.H. (Hotel Barranquilla Plaza), ubicado en la carrera 51b No. 79 – 246 Urbanización Altos del Prado, en la ciudad de Barranquilla Atlántico.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950" dirty="0"/>
          </a:p>
          <a:p>
            <a:pPr marL="0" lvl="0" indent="0"/>
            <a:r>
              <a:rPr lang="es-MX" sz="950" dirty="0"/>
              <a:t>Precio: Doscientos cinco millones nueve mil trescientos pesos m/cte. ($</a:t>
            </a:r>
            <a:r>
              <a:rPr lang="es-CO" sz="1000" dirty="0"/>
              <a:t>205.009.300</a:t>
            </a:r>
            <a:r>
              <a:rPr lang="es-MX" sz="950" dirty="0"/>
              <a:t>,00)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9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50" dirty="0"/>
              <a:t>Metraje: 24,91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3240000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  <p:pic>
        <p:nvPicPr>
          <p:cNvPr id="3" name="Imagen 2" descr="Una cama en una habitación&#10;&#10;El contenido generado por IA puede ser incorrecto.">
            <a:extLst>
              <a:ext uri="{FF2B5EF4-FFF2-40B4-BE49-F238E27FC236}">
                <a16:creationId xmlns:a16="http://schemas.microsoft.com/office/drawing/2014/main" id="{C3F6DA9C-C4D4-E99D-306A-F48035FFE6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300" y="539499"/>
            <a:ext cx="2209474" cy="1330358"/>
          </a:xfrm>
          <a:prstGeom prst="rect">
            <a:avLst/>
          </a:prstGeom>
        </p:spPr>
      </p:pic>
      <p:pic>
        <p:nvPicPr>
          <p:cNvPr id="5" name="Imagen 4" descr="Cocina con estantes de madera&#10;&#10;El contenido generado por IA puede ser incorrecto.">
            <a:extLst>
              <a:ext uri="{FF2B5EF4-FFF2-40B4-BE49-F238E27FC236}">
                <a16:creationId xmlns:a16="http://schemas.microsoft.com/office/drawing/2014/main" id="{BD1BEA04-DAC2-4102-26F2-768490A320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7300" y="1884195"/>
            <a:ext cx="2209474" cy="9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23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SANTA MARTA - MAGDALENA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Lote A-1 ubicado en el corregimiento de Gaira mejor conocido como el sector de Cabo Tortuga, del Municipio de Santa Marta, departamento de Magdalena. Lote A-1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/>
            <a:r>
              <a:rPr lang="es-MX" sz="1050" dirty="0"/>
              <a:t>Precio: Cinco mil setenta millones de pesos m/cte. ($</a:t>
            </a:r>
            <a:r>
              <a:rPr lang="es-CO" sz="1050" dirty="0"/>
              <a:t>5.070.000.000</a:t>
            </a:r>
            <a:r>
              <a:rPr lang="es-MX" sz="1050" dirty="0"/>
              <a:t>,00)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Metraje: 5000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2533AB6-8C9C-4F3E-9095-36435EC24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598" y="2660993"/>
            <a:ext cx="2782201" cy="1963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9FBB8E57-3DA9-AD20-EA74-CE28716BB9ED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320800" cy="502920"/>
        </p:xfrm>
        <a:graphic>
          <a:graphicData uri="http://schemas.openxmlformats.org/drawingml/2006/table">
            <a:tbl>
              <a:tblPr>
                <a:tableStyleId>{5C728C97-D416-402F-A4CA-08EEF018CB81}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365382852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s-CO" sz="1100" u="none" strike="noStrike" dirty="0">
                          <a:effectLst/>
                        </a:rPr>
                        <a:t>cinco mil setenta millones de pesos m/</a:t>
                      </a:r>
                      <a:r>
                        <a:rPr lang="es-CO" sz="1100" u="none" strike="noStrike" dirty="0" err="1">
                          <a:effectLst/>
                        </a:rPr>
                        <a:t>cte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07774703"/>
                  </a:ext>
                </a:extLst>
              </a:tr>
            </a:tbl>
          </a:graphicData>
        </a:graphic>
      </p:graphicFrame>
      <p:pic>
        <p:nvPicPr>
          <p:cNvPr id="11" name="Imagen 10" descr="Vista de un edificio&#10;&#10;El contenido generado por IA puede ser incorrecto.">
            <a:extLst>
              <a:ext uri="{FF2B5EF4-FFF2-40B4-BE49-F238E27FC236}">
                <a16:creationId xmlns:a16="http://schemas.microsoft.com/office/drawing/2014/main" id="{6C31DDEC-AC73-CA92-2E21-1E0ADEA9B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7" y="2683735"/>
            <a:ext cx="2891601" cy="203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 descr="Jirafa parada en la arena&#10;&#10;El contenido generado por IA puede ser incorrecto.">
            <a:extLst>
              <a:ext uri="{FF2B5EF4-FFF2-40B4-BE49-F238E27FC236}">
                <a16:creationId xmlns:a16="http://schemas.microsoft.com/office/drawing/2014/main" id="{BB0594CD-27E0-24B5-9BB8-41814A445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07" y="827789"/>
            <a:ext cx="2697779" cy="1804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 descr="Carretera en medio de la calle&#10;&#10;El contenido generado por IA puede ser incorrecto.">
            <a:extLst>
              <a:ext uri="{FF2B5EF4-FFF2-40B4-BE49-F238E27FC236}">
                <a16:creationId xmlns:a16="http://schemas.microsoft.com/office/drawing/2014/main" id="{3672BB23-F85E-BBBD-BED3-C54C99585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205" y="2693911"/>
            <a:ext cx="2454405" cy="164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 descr="Edificio con letrero en frente de agua&#10;&#10;El contenido generado por IA puede ser incorrecto.">
            <a:extLst>
              <a:ext uri="{FF2B5EF4-FFF2-40B4-BE49-F238E27FC236}">
                <a16:creationId xmlns:a16="http://schemas.microsoft.com/office/drawing/2014/main" id="{2F1E4CEB-F97D-AC2B-0998-706D257C0E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0843" y="594408"/>
            <a:ext cx="2868199" cy="1963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853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PLATO - MAGDALENA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Lote ubicado en la vía Troncal de los Contenedores, detrás del ancianato, barrio Fredonia, en el perímetro urbano del Municipio el Plato, magdalena.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/>
            <a:r>
              <a:rPr lang="es-MX" sz="1050" dirty="0"/>
              <a:t>Precio: Cuatro mil novecientos sesenta y un millón doscientos cuarenta y seis mil pesos m/cte. ($</a:t>
            </a:r>
            <a:r>
              <a:rPr lang="es-CO" sz="1050" dirty="0"/>
              <a:t>4.961.246.000</a:t>
            </a:r>
            <a:r>
              <a:rPr lang="es-MX" sz="1050" dirty="0"/>
              <a:t>,00)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Metraje: 121.006,83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3240000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  <p:pic>
        <p:nvPicPr>
          <p:cNvPr id="4" name="Imagen 3" descr="Vista de una calle&#10;&#10;El contenido generado por IA puede ser incorrecto.">
            <a:extLst>
              <a:ext uri="{FF2B5EF4-FFF2-40B4-BE49-F238E27FC236}">
                <a16:creationId xmlns:a16="http://schemas.microsoft.com/office/drawing/2014/main" id="{7311C561-F2C7-FF4A-3793-5CC146570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8" y="1098837"/>
            <a:ext cx="2362672" cy="3556150"/>
          </a:xfrm>
          <a:prstGeom prst="rect">
            <a:avLst/>
          </a:prstGeom>
        </p:spPr>
      </p:pic>
      <p:pic>
        <p:nvPicPr>
          <p:cNvPr id="9" name="Imagen 8" descr="Una jirafa caminando en un camino de tierra&#10;&#10;El contenido generado por IA puede ser incorrecto.">
            <a:extLst>
              <a:ext uri="{FF2B5EF4-FFF2-40B4-BE49-F238E27FC236}">
                <a16:creationId xmlns:a16="http://schemas.microsoft.com/office/drawing/2014/main" id="{3AFA1E57-2B72-F3A0-8220-0F494C456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000" y="2599271"/>
            <a:ext cx="2105161" cy="2405905"/>
          </a:xfrm>
          <a:prstGeom prst="rect">
            <a:avLst/>
          </a:prstGeom>
        </p:spPr>
      </p:pic>
      <p:pic>
        <p:nvPicPr>
          <p:cNvPr id="13" name="Imagen 12" descr="Un campo de pasto seco&#10;&#10;El contenido generado por IA puede ser incorrecto.">
            <a:extLst>
              <a:ext uri="{FF2B5EF4-FFF2-40B4-BE49-F238E27FC236}">
                <a16:creationId xmlns:a16="http://schemas.microsoft.com/office/drawing/2014/main" id="{E2540B4B-5FD6-31D3-C970-7CC1B969E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360" y="315894"/>
            <a:ext cx="2707817" cy="2228336"/>
          </a:xfrm>
          <a:prstGeom prst="rect">
            <a:avLst/>
          </a:prstGeom>
        </p:spPr>
      </p:pic>
      <p:pic>
        <p:nvPicPr>
          <p:cNvPr id="15" name="Imagen 14" descr="Un campo abierto&#10;&#10;El contenido generado por IA puede ser incorrecto.">
            <a:extLst>
              <a:ext uri="{FF2B5EF4-FFF2-40B4-BE49-F238E27FC236}">
                <a16:creationId xmlns:a16="http://schemas.microsoft.com/office/drawing/2014/main" id="{63660224-8305-4F5B-E0FF-3B3135BB8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271" y="2876912"/>
            <a:ext cx="2539239" cy="195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31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43"/>
          <p:cNvSpPr txBox="1">
            <a:spLocks noGrp="1"/>
          </p:cNvSpPr>
          <p:nvPr>
            <p:ph type="title"/>
          </p:nvPr>
        </p:nvSpPr>
        <p:spPr>
          <a:xfrm>
            <a:off x="5882975" y="179250"/>
            <a:ext cx="2551800" cy="748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/>
              <a:t>VALLEDUPAR - CESAR</a:t>
            </a:r>
            <a:endParaRPr sz="2000" dirty="0"/>
          </a:p>
        </p:txBody>
      </p:sp>
      <p:sp>
        <p:nvSpPr>
          <p:cNvPr id="1081" name="Google Shape;1081;p43"/>
          <p:cNvSpPr txBox="1">
            <a:spLocks noGrp="1"/>
          </p:cNvSpPr>
          <p:nvPr>
            <p:ph type="subTitle" idx="1"/>
          </p:nvPr>
        </p:nvSpPr>
        <p:spPr>
          <a:xfrm>
            <a:off x="5882975" y="827789"/>
            <a:ext cx="2541026" cy="2039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Lote ubicado en el sector La Pedregosa, detrás de Aguaviva. Valledupar.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/>
            <a:r>
              <a:rPr lang="es-MX" sz="1050" dirty="0"/>
              <a:t>Precio: Mil trescientos veintisiete millones seiscientos cuarenta y cuatro mil setecientos pesos m/cte. ($</a:t>
            </a:r>
            <a:r>
              <a:rPr lang="es-CO" sz="1050" dirty="0"/>
              <a:t>1.327.644.700</a:t>
            </a:r>
            <a:r>
              <a:rPr lang="es-MX" sz="1050" dirty="0"/>
              <a:t>,00)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0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50" dirty="0"/>
              <a:t>Metraje: 2.504,99 m²</a:t>
            </a:r>
          </a:p>
        </p:txBody>
      </p:sp>
      <p:sp>
        <p:nvSpPr>
          <p:cNvPr id="1082" name="Google Shape;1082;p43"/>
          <p:cNvSpPr/>
          <p:nvPr/>
        </p:nvSpPr>
        <p:spPr>
          <a:xfrm>
            <a:off x="360000" y="17925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43"/>
          <p:cNvSpPr/>
          <p:nvPr/>
        </p:nvSpPr>
        <p:spPr>
          <a:xfrm>
            <a:off x="125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43"/>
          <p:cNvSpPr/>
          <p:nvPr/>
        </p:nvSpPr>
        <p:spPr>
          <a:xfrm>
            <a:off x="1619600" y="17925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43"/>
          <p:cNvSpPr/>
          <p:nvPr/>
        </p:nvSpPr>
        <p:spPr>
          <a:xfrm>
            <a:off x="4419847" y="4243750"/>
            <a:ext cx="720000" cy="720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3"/>
          <p:cNvSpPr/>
          <p:nvPr/>
        </p:nvSpPr>
        <p:spPr>
          <a:xfrm flipH="1">
            <a:off x="3096000" y="179250"/>
            <a:ext cx="1800000" cy="2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43"/>
          <p:cNvSpPr/>
          <p:nvPr/>
        </p:nvSpPr>
        <p:spPr>
          <a:xfrm flipH="1">
            <a:off x="8064000" y="4244000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43"/>
          <p:cNvSpPr/>
          <p:nvPr/>
        </p:nvSpPr>
        <p:spPr>
          <a:xfrm flipH="1">
            <a:off x="770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3"/>
          <p:cNvSpPr/>
          <p:nvPr/>
        </p:nvSpPr>
        <p:spPr>
          <a:xfrm flipH="1">
            <a:off x="7344400" y="4784000"/>
            <a:ext cx="180000" cy="18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6BF43C-ECB6-BE13-35C6-496C48E43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05161" cy="761629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softEdge rad="12700"/>
          </a:effectLst>
        </p:spPr>
      </p:pic>
      <p:pic>
        <p:nvPicPr>
          <p:cNvPr id="3" name="Imagen 2" descr="Un campo con árboles&#10;&#10;El contenido generado por IA puede ser incorrecto.">
            <a:extLst>
              <a:ext uri="{FF2B5EF4-FFF2-40B4-BE49-F238E27FC236}">
                <a16:creationId xmlns:a16="http://schemas.microsoft.com/office/drawing/2014/main" id="{69D19423-7EFA-ED45-0BAC-72FEE9E3F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74" y="1081088"/>
            <a:ext cx="2645393" cy="1744942"/>
          </a:xfrm>
          <a:prstGeom prst="rect">
            <a:avLst/>
          </a:prstGeom>
        </p:spPr>
      </p:pic>
      <p:pic>
        <p:nvPicPr>
          <p:cNvPr id="5" name="Imagen 4" descr="Un campo con árboles&#10;&#10;El contenido generado por IA puede ser incorrecto.">
            <a:extLst>
              <a:ext uri="{FF2B5EF4-FFF2-40B4-BE49-F238E27FC236}">
                <a16:creationId xmlns:a16="http://schemas.microsoft.com/office/drawing/2014/main" id="{74F3D17D-2A43-3EC9-BC6B-5F72C925B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336" y="672515"/>
            <a:ext cx="2731732" cy="1817653"/>
          </a:xfrm>
          <a:prstGeom prst="rect">
            <a:avLst/>
          </a:prstGeom>
        </p:spPr>
      </p:pic>
      <p:pic>
        <p:nvPicPr>
          <p:cNvPr id="7" name="Imagen 6" descr="Un campo de césped&#10;&#10;El contenido generado por IA puede ser incorrecto.">
            <a:extLst>
              <a:ext uri="{FF2B5EF4-FFF2-40B4-BE49-F238E27FC236}">
                <a16:creationId xmlns:a16="http://schemas.microsoft.com/office/drawing/2014/main" id="{A8D6B95D-64BF-B29C-012B-24AFB630E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336" y="2554239"/>
            <a:ext cx="2736937" cy="1815801"/>
          </a:xfrm>
          <a:prstGeom prst="rect">
            <a:avLst/>
          </a:prstGeom>
        </p:spPr>
      </p:pic>
      <p:pic>
        <p:nvPicPr>
          <p:cNvPr id="10" name="Imagen 9" descr="Vista de cerca de un campo&#10;&#10;El contenido generado por IA puede ser incorrecto.">
            <a:extLst>
              <a:ext uri="{FF2B5EF4-FFF2-40B4-BE49-F238E27FC236}">
                <a16:creationId xmlns:a16="http://schemas.microsoft.com/office/drawing/2014/main" id="{784A8422-7632-EAB7-C937-E8C9F575F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74" y="2950248"/>
            <a:ext cx="2660654" cy="1744942"/>
          </a:xfrm>
          <a:prstGeom prst="rect">
            <a:avLst/>
          </a:prstGeom>
        </p:spPr>
      </p:pic>
      <p:pic>
        <p:nvPicPr>
          <p:cNvPr id="12" name="Imagen 11" descr="Vista de cerca de un campo de pasto y árboles&#10;&#10;El contenido generado por IA puede ser incorrecto.">
            <a:extLst>
              <a:ext uri="{FF2B5EF4-FFF2-40B4-BE49-F238E27FC236}">
                <a16:creationId xmlns:a16="http://schemas.microsoft.com/office/drawing/2014/main" id="{D7034B7C-7EFC-2C59-25D7-F613D710A9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2881" y="2826030"/>
            <a:ext cx="2338411" cy="154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85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37"/>
          <p:cNvSpPr txBox="1">
            <a:spLocks noGrp="1"/>
          </p:cNvSpPr>
          <p:nvPr>
            <p:ph type="title"/>
          </p:nvPr>
        </p:nvSpPr>
        <p:spPr>
          <a:xfrm>
            <a:off x="2502000" y="542167"/>
            <a:ext cx="4140000" cy="5440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dirty="0">
                <a:solidFill>
                  <a:schemeClr val="tx1"/>
                </a:solidFill>
              </a:rPr>
              <a:t>Servicio al cliente</a:t>
            </a:r>
            <a:endParaRPr sz="2800" dirty="0">
              <a:solidFill>
                <a:schemeClr val="tx1"/>
              </a:solidFill>
            </a:endParaRPr>
          </a:p>
        </p:txBody>
      </p:sp>
      <p:cxnSp>
        <p:nvCxnSpPr>
          <p:cNvPr id="1016" name="Google Shape;1016;p37"/>
          <p:cNvCxnSpPr/>
          <p:nvPr/>
        </p:nvCxnSpPr>
        <p:spPr>
          <a:xfrm>
            <a:off x="2592000" y="1041041"/>
            <a:ext cx="3960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78;p1">
            <a:extLst>
              <a:ext uri="{FF2B5EF4-FFF2-40B4-BE49-F238E27FC236}">
                <a16:creationId xmlns:a16="http://schemas.microsoft.com/office/drawing/2014/main" id="{FEBC9B1F-C848-4444-7C00-33FCCE1D0FDA}"/>
              </a:ext>
            </a:extLst>
          </p:cNvPr>
          <p:cNvSpPr txBox="1">
            <a:spLocks/>
          </p:cNvSpPr>
          <p:nvPr/>
        </p:nvSpPr>
        <p:spPr>
          <a:xfrm>
            <a:off x="4485938" y="1121961"/>
            <a:ext cx="3704920" cy="16308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800" b="1" dirty="0">
                <a:solidFill>
                  <a:schemeClr val="tx1"/>
                </a:solidFill>
                <a:latin typeface="Sora SemiBold" pitchFamily="2" charset="0"/>
                <a:cs typeface="Sora SemiBold" pitchFamily="2" charset="0"/>
              </a:rPr>
              <a:t>Canales digitales:</a:t>
            </a:r>
          </a:p>
          <a:p>
            <a:pPr algn="ctr"/>
            <a:endParaRPr lang="es-MX" sz="1100" b="1" dirty="0">
              <a:solidFill>
                <a:srgbClr val="00529B"/>
              </a:solidFill>
            </a:endParaRPr>
          </a:p>
          <a:p>
            <a:pPr algn="ctr"/>
            <a:r>
              <a:rPr lang="es-MX" sz="1100" b="1" dirty="0">
                <a:solidFill>
                  <a:srgbClr val="00529B"/>
                </a:solidFill>
              </a:rPr>
              <a:t>Correo institucional:</a:t>
            </a:r>
          </a:p>
          <a:p>
            <a:pPr algn="ctr"/>
            <a:r>
              <a:rPr lang="es-MX" sz="1100" dirty="0">
                <a:solidFill>
                  <a:srgbClr val="00529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fiducoldex@fiducoldex.com.co</a:t>
            </a:r>
            <a:endParaRPr lang="es-MX" sz="1100" dirty="0">
              <a:solidFill>
                <a:srgbClr val="00529B"/>
              </a:solidFill>
            </a:endParaRPr>
          </a:p>
          <a:p>
            <a:pPr algn="ctr"/>
            <a:endParaRPr lang="es-MX" sz="1100" dirty="0">
              <a:solidFill>
                <a:srgbClr val="00529B"/>
              </a:solidFill>
            </a:endParaRPr>
          </a:p>
          <a:p>
            <a:pPr algn="ctr"/>
            <a:r>
              <a:rPr lang="es-MX" sz="1100" b="1" dirty="0">
                <a:solidFill>
                  <a:srgbClr val="00529B"/>
                </a:solidFill>
              </a:rPr>
              <a:t>Correo para radicación de documentos:</a:t>
            </a:r>
          </a:p>
          <a:p>
            <a:pPr algn="ctr"/>
            <a:r>
              <a:rPr lang="es-MX" sz="1100" dirty="0">
                <a:solidFill>
                  <a:srgbClr val="00529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correspondencia@fiducoldex.com.co</a:t>
            </a:r>
            <a:endParaRPr lang="es-MX" sz="1100" dirty="0">
              <a:solidFill>
                <a:srgbClr val="00529B"/>
              </a:solidFill>
            </a:endParaRPr>
          </a:p>
        </p:txBody>
      </p:sp>
      <p:sp>
        <p:nvSpPr>
          <p:cNvPr id="7" name="Google Shape;78;p1">
            <a:extLst>
              <a:ext uri="{FF2B5EF4-FFF2-40B4-BE49-F238E27FC236}">
                <a16:creationId xmlns:a16="http://schemas.microsoft.com/office/drawing/2014/main" id="{395381FE-88E2-747A-B2A9-658CBB6EF1B7}"/>
              </a:ext>
            </a:extLst>
          </p:cNvPr>
          <p:cNvSpPr txBox="1">
            <a:spLocks/>
          </p:cNvSpPr>
          <p:nvPr/>
        </p:nvSpPr>
        <p:spPr>
          <a:xfrm>
            <a:off x="634198" y="1197946"/>
            <a:ext cx="3369974" cy="13738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800" b="1" dirty="0">
                <a:solidFill>
                  <a:schemeClr val="tx1"/>
                </a:solidFill>
                <a:latin typeface="Sora SemiBold" pitchFamily="2" charset="0"/>
                <a:cs typeface="Sora SemiBold" pitchFamily="2" charset="0"/>
              </a:rPr>
              <a:t>Presencial:</a:t>
            </a:r>
          </a:p>
          <a:p>
            <a:pPr algn="ctr"/>
            <a:endParaRPr lang="es-MX" sz="1100" dirty="0">
              <a:solidFill>
                <a:srgbClr val="00529B"/>
              </a:solidFill>
            </a:endParaRPr>
          </a:p>
          <a:p>
            <a:pPr algn="ctr"/>
            <a:r>
              <a:rPr lang="es-MX" sz="1100" dirty="0">
                <a:solidFill>
                  <a:srgbClr val="00529B"/>
                </a:solidFill>
              </a:rPr>
              <a:t>Calle 28 # 13 A 24 Edificio Museo Parque Central</a:t>
            </a:r>
          </a:p>
          <a:p>
            <a:pPr algn="ctr"/>
            <a:r>
              <a:rPr lang="es-MX" sz="1100" dirty="0">
                <a:solidFill>
                  <a:srgbClr val="00529B"/>
                </a:solidFill>
              </a:rPr>
              <a:t>Piso 6 Torre B Bogotá D.C.</a:t>
            </a:r>
          </a:p>
          <a:p>
            <a:pPr algn="ctr"/>
            <a:endParaRPr lang="es-MX" sz="1100" b="1" dirty="0">
              <a:solidFill>
                <a:srgbClr val="00529B"/>
              </a:solidFill>
            </a:endParaRPr>
          </a:p>
          <a:p>
            <a:pPr algn="ctr"/>
            <a:r>
              <a:rPr lang="es-MX" sz="1100" b="1" dirty="0">
                <a:solidFill>
                  <a:srgbClr val="00529B"/>
                </a:solidFill>
              </a:rPr>
              <a:t>Temas comerciales</a:t>
            </a:r>
          </a:p>
          <a:p>
            <a:pPr algn="ctr"/>
            <a:r>
              <a:rPr lang="es-MX" sz="1100" dirty="0">
                <a:solidFill>
                  <a:srgbClr val="00529B"/>
                </a:solidFill>
              </a:rPr>
              <a:t>Lunes a viernes de 8:00 a.m. a 5:00 p.m.</a:t>
            </a:r>
          </a:p>
        </p:txBody>
      </p:sp>
      <p:sp>
        <p:nvSpPr>
          <p:cNvPr id="8" name="Google Shape;78;p1">
            <a:extLst>
              <a:ext uri="{FF2B5EF4-FFF2-40B4-BE49-F238E27FC236}">
                <a16:creationId xmlns:a16="http://schemas.microsoft.com/office/drawing/2014/main" id="{1507AED8-3B44-F70E-7F28-AF512433B048}"/>
              </a:ext>
            </a:extLst>
          </p:cNvPr>
          <p:cNvSpPr txBox="1">
            <a:spLocks/>
          </p:cNvSpPr>
          <p:nvPr/>
        </p:nvSpPr>
        <p:spPr>
          <a:xfrm>
            <a:off x="4237720" y="2841658"/>
            <a:ext cx="4201356" cy="13328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800" b="1" dirty="0">
                <a:solidFill>
                  <a:schemeClr val="tx1"/>
                </a:solidFill>
                <a:latin typeface="Sora SemiBold" pitchFamily="2" charset="0"/>
                <a:cs typeface="Sora SemiBold" pitchFamily="2" charset="0"/>
              </a:rPr>
              <a:t>Telefónico:</a:t>
            </a:r>
          </a:p>
          <a:p>
            <a:pPr algn="ctr"/>
            <a:endParaRPr lang="es-MX" sz="1100" dirty="0">
              <a:solidFill>
                <a:srgbClr val="00529B"/>
              </a:solidFill>
            </a:endParaRPr>
          </a:p>
          <a:p>
            <a:pPr algn="ctr"/>
            <a:r>
              <a:rPr lang="es-MX" sz="1100" dirty="0">
                <a:solidFill>
                  <a:srgbClr val="00529B"/>
                </a:solidFill>
              </a:rPr>
              <a:t>Lunes a viernes en horario de 8:00 a.m. a 5:00 p.m.</a:t>
            </a:r>
          </a:p>
          <a:p>
            <a:pPr algn="ctr"/>
            <a:r>
              <a:rPr lang="es-MX" sz="1100" dirty="0">
                <a:solidFill>
                  <a:srgbClr val="00529B"/>
                </a:solidFill>
              </a:rPr>
              <a:t>Temas comerciales PBX (+57) 601 3275500 Ext. 4050 </a:t>
            </a:r>
          </a:p>
          <a:p>
            <a:pPr algn="ctr"/>
            <a:endParaRPr lang="es-MX" sz="1100" b="1" dirty="0">
              <a:solidFill>
                <a:srgbClr val="00529B"/>
              </a:solidFill>
            </a:endParaRPr>
          </a:p>
          <a:p>
            <a:pPr algn="ctr"/>
            <a:r>
              <a:rPr lang="es-MX" sz="1100" b="1" dirty="0">
                <a:solidFill>
                  <a:srgbClr val="00529B"/>
                </a:solidFill>
              </a:rPr>
              <a:t>Temas comerciales Negocios Estructurados (+57) 311 5745015</a:t>
            </a:r>
            <a:endParaRPr lang="es-MX" sz="1100" dirty="0">
              <a:solidFill>
                <a:srgbClr val="00529B"/>
              </a:solidFill>
            </a:endParaRPr>
          </a:p>
        </p:txBody>
      </p:sp>
      <p:sp>
        <p:nvSpPr>
          <p:cNvPr id="9" name="Google Shape;78;p1">
            <a:extLst>
              <a:ext uri="{FF2B5EF4-FFF2-40B4-BE49-F238E27FC236}">
                <a16:creationId xmlns:a16="http://schemas.microsoft.com/office/drawing/2014/main" id="{3C71A4D9-E358-87A3-7D63-F41BF67733FF}"/>
              </a:ext>
            </a:extLst>
          </p:cNvPr>
          <p:cNvSpPr txBox="1">
            <a:spLocks/>
          </p:cNvSpPr>
          <p:nvPr/>
        </p:nvSpPr>
        <p:spPr>
          <a:xfrm>
            <a:off x="400649" y="2841658"/>
            <a:ext cx="4171351" cy="18096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800" b="1" dirty="0">
                <a:solidFill>
                  <a:schemeClr val="tx1"/>
                </a:solidFill>
                <a:latin typeface="Sora SemiBold" pitchFamily="2" charset="0"/>
                <a:cs typeface="Sora SemiBold" pitchFamily="2" charset="0"/>
              </a:rPr>
              <a:t>Negocios Fiducoldex S.A.</a:t>
            </a:r>
          </a:p>
          <a:p>
            <a:pPr algn="ctr"/>
            <a:endParaRPr lang="es-MX" sz="1100" dirty="0">
              <a:solidFill>
                <a:srgbClr val="00529B"/>
              </a:solidFill>
            </a:endParaRPr>
          </a:p>
          <a:p>
            <a:pPr algn="ctr"/>
            <a:r>
              <a:rPr lang="es-MX" sz="1100" dirty="0">
                <a:solidFill>
                  <a:srgbClr val="00529B"/>
                </a:solidFill>
              </a:rPr>
              <a:t>Lunes a viernes en horario de 8:00 a.m. a 5:00 p.m.</a:t>
            </a:r>
          </a:p>
          <a:p>
            <a:pPr algn="ctr"/>
            <a:r>
              <a:rPr lang="es-MX" sz="1100" dirty="0">
                <a:solidFill>
                  <a:srgbClr val="00529B"/>
                </a:solidFill>
              </a:rPr>
              <a:t>Teléfono: 6013275500 Ext.5340</a:t>
            </a:r>
          </a:p>
          <a:p>
            <a:pPr algn="ctr"/>
            <a:r>
              <a:rPr lang="es-MX" sz="1100" dirty="0">
                <a:solidFill>
                  <a:srgbClr val="00529B"/>
                </a:solidFill>
              </a:rPr>
              <a:t>Celular: 3102339154</a:t>
            </a:r>
          </a:p>
          <a:p>
            <a:pPr algn="ctr"/>
            <a:endParaRPr lang="es-MX" sz="1100" dirty="0">
              <a:solidFill>
                <a:srgbClr val="00529B"/>
              </a:solidFill>
            </a:endParaRPr>
          </a:p>
          <a:p>
            <a:pPr algn="ctr"/>
            <a:r>
              <a:rPr lang="es-MX" sz="1100" b="1" dirty="0">
                <a:solidFill>
                  <a:srgbClr val="00529B"/>
                </a:solidFill>
              </a:rPr>
              <a:t>Correo: nubia.manchego@fiducoldex.com.co</a:t>
            </a:r>
          </a:p>
          <a:p>
            <a:pPr algn="ctr"/>
            <a:r>
              <a:rPr lang="es-MX" sz="1100" b="1" dirty="0">
                <a:solidFill>
                  <a:srgbClr val="00529B"/>
                </a:solidFill>
              </a:rPr>
              <a:t>lizeth.cifuentes@fiducoldex.com.co</a:t>
            </a:r>
          </a:p>
          <a:p>
            <a:pPr algn="ctr"/>
            <a:r>
              <a:rPr lang="es-MX" sz="1100" b="1" dirty="0">
                <a:solidFill>
                  <a:srgbClr val="00529B"/>
                </a:solidFill>
              </a:rPr>
              <a:t>correspondencia@fiducoldex.com.co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Industrial Hygiene Plan Project Proposal by Slidesgo">
  <a:themeElements>
    <a:clrScheme name="Personalizado 3">
      <a:dk1>
        <a:srgbClr val="191919"/>
      </a:dk1>
      <a:lt1>
        <a:srgbClr val="FFFFFF"/>
      </a:lt1>
      <a:dk2>
        <a:srgbClr val="D3D3D3"/>
      </a:dk2>
      <a:lt2>
        <a:srgbClr val="315DAD"/>
      </a:lt2>
      <a:accent1>
        <a:srgbClr val="80A1DB"/>
      </a:accent1>
      <a:accent2>
        <a:srgbClr val="AFC4E9"/>
      </a:accent2>
      <a:accent3>
        <a:srgbClr val="DFE7F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152A5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599</Words>
  <Application>Microsoft Office PowerPoint</Application>
  <PresentationFormat>Presentación en pantalla (16:9)</PresentationFormat>
  <Paragraphs>73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Open Sans</vt:lpstr>
      <vt:lpstr>Arial</vt:lpstr>
      <vt:lpstr>Montserrat ExtraBold</vt:lpstr>
      <vt:lpstr>Aptos Narrow</vt:lpstr>
      <vt:lpstr>Sora SemiBold</vt:lpstr>
      <vt:lpstr>Industrial Hygiene Plan Project Proposal by Slidesgo</vt:lpstr>
      <vt:lpstr>VENTA DE INMUEBLES</vt:lpstr>
      <vt:lpstr>Tienen a su cargo la administración y enajenación de los bienes inmuebles de propiedad de la extinta Internacional Compañía de Financiamiento, y los que posteriormente ingresen, detallados a continuación, con la finalidad de atender el pago de acreencias a favor de cada uno de los acreedores vinculados con esa Entidad.   </vt:lpstr>
      <vt:lpstr>CHÍA - CUNDINAMARCA</vt:lpstr>
      <vt:lpstr>BARRANQUILLA - ATLÁNTICO</vt:lpstr>
      <vt:lpstr>BARRANQUILLA - ATLÁNTICO</vt:lpstr>
      <vt:lpstr>SANTA MARTA - MAGDALENA</vt:lpstr>
      <vt:lpstr>PLATO - MAGDALENA</vt:lpstr>
      <vt:lpstr>VALLEDUPAR - CESAR</vt:lpstr>
      <vt:lpstr>Servicio al cliente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VENTA DE INMUEBLES</dc:title>
  <dc:creator>Daniel Mauricio Lamprea Castaño</dc:creator>
  <cp:lastModifiedBy>Lizeth Andrea Cifuentes Murillo</cp:lastModifiedBy>
  <cp:revision>57</cp:revision>
  <dcterms:modified xsi:type="dcterms:W3CDTF">2026-01-28T14:10:57Z</dcterms:modified>
</cp:coreProperties>
</file>